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4"/>
    <p:sldId id="257" r:id="rId45"/>
    <p:sldId id="258" r:id="rId46"/>
    <p:sldId id="259" r:id="rId47"/>
    <p:sldId id="260" r:id="rId48"/>
    <p:sldId id="261" r:id="rId49"/>
    <p:sldId id="262" r:id="rId50"/>
    <p:sldId id="263" r:id="rId51"/>
    <p:sldId id="264" r:id="rId52"/>
    <p:sldId id="265" r:id="rId53"/>
    <p:sldId id="266" r:id="rId54"/>
    <p:sldId id="267" r:id="rId55"/>
    <p:sldId id="268" r:id="rId56"/>
    <p:sldId id="269" r:id="rId57"/>
    <p:sldId id="270" r:id="rId58"/>
    <p:sldId id="271" r:id="rId5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Raleway" charset="1" panose="020B0503030101060003"/>
      <p:regular r:id="rId14"/>
    </p:embeddedFont>
    <p:embeddedFont>
      <p:font typeface="Raleway Bold" charset="1" panose="020B0803030101060003"/>
      <p:regular r:id="rId15"/>
    </p:embeddedFont>
    <p:embeddedFont>
      <p:font typeface="Raleway Thin" charset="1" panose="020B0203030101060003"/>
      <p:regular r:id="rId16"/>
    </p:embeddedFont>
    <p:embeddedFont>
      <p:font typeface="Raleway Heavy" charset="1" panose="020B0003030101060003"/>
      <p:regular r:id="rId17"/>
    </p:embeddedFont>
    <p:embeddedFont>
      <p:font typeface="Canva Sans" charset="1" panose="020B0503030501040103"/>
      <p:regular r:id="rId18"/>
    </p:embeddedFont>
    <p:embeddedFont>
      <p:font typeface="Canva Sans Bold" charset="1" panose="020B0803030501040103"/>
      <p:regular r:id="rId19"/>
    </p:embeddedFont>
    <p:embeddedFont>
      <p:font typeface="Canva Sans Italics" charset="1" panose="020B0503030501040103"/>
      <p:regular r:id="rId20"/>
    </p:embeddedFont>
    <p:embeddedFont>
      <p:font typeface="Canva Sans Bold Italics" charset="1" panose="020B0803030501040103"/>
      <p:regular r:id="rId21"/>
    </p:embeddedFont>
    <p:embeddedFont>
      <p:font typeface="Canva Sans Medium" charset="1" panose="020B0603030501040103"/>
      <p:regular r:id="rId22"/>
    </p:embeddedFont>
    <p:embeddedFont>
      <p:font typeface="Canva Sans Medium Italics" charset="1" panose="020B0603030501040103"/>
      <p:regular r:id="rId23"/>
    </p:embeddedFont>
    <p:embeddedFont>
      <p:font typeface="Now" charset="1" panose="00000500000000000000"/>
      <p:regular r:id="rId24"/>
    </p:embeddedFont>
    <p:embeddedFont>
      <p:font typeface="Now Bold" charset="1" panose="00000800000000000000"/>
      <p:regular r:id="rId25"/>
    </p:embeddedFont>
    <p:embeddedFont>
      <p:font typeface="Now Thin" charset="1" panose="00000300000000000000"/>
      <p:regular r:id="rId26"/>
    </p:embeddedFont>
    <p:embeddedFont>
      <p:font typeface="Now Light" charset="1" panose="00000400000000000000"/>
      <p:regular r:id="rId27"/>
    </p:embeddedFont>
    <p:embeddedFont>
      <p:font typeface="Now Medium" charset="1" panose="00000600000000000000"/>
      <p:regular r:id="rId28"/>
    </p:embeddedFont>
    <p:embeddedFont>
      <p:font typeface="Now Heavy" charset="1" panose="00000A00000000000000"/>
      <p:regular r:id="rId29"/>
    </p:embeddedFont>
    <p:embeddedFont>
      <p:font typeface="Muli" charset="1" panose="00000500000000000000"/>
      <p:regular r:id="rId30"/>
    </p:embeddedFont>
    <p:embeddedFont>
      <p:font typeface="Muli Bold" charset="1" panose="00000800000000000000"/>
      <p:regular r:id="rId31"/>
    </p:embeddedFont>
    <p:embeddedFont>
      <p:font typeface="Muli Italics" charset="1" panose="00000500000000000000"/>
      <p:regular r:id="rId32"/>
    </p:embeddedFont>
    <p:embeddedFont>
      <p:font typeface="Muli Bold Italics" charset="1" panose="00000800000000000000"/>
      <p:regular r:id="rId33"/>
    </p:embeddedFont>
    <p:embeddedFont>
      <p:font typeface="Muli Extra-Light" charset="1" panose="00000300000000000000"/>
      <p:regular r:id="rId34"/>
    </p:embeddedFont>
    <p:embeddedFont>
      <p:font typeface="Muli Extra-Light Italics" charset="1" panose="00000300000000000000"/>
      <p:regular r:id="rId35"/>
    </p:embeddedFont>
    <p:embeddedFont>
      <p:font typeface="Muli Light" charset="1" panose="00000400000000000000"/>
      <p:regular r:id="rId36"/>
    </p:embeddedFont>
    <p:embeddedFont>
      <p:font typeface="Muli Light Italics" charset="1" panose="00000400000000000000"/>
      <p:regular r:id="rId37"/>
    </p:embeddedFont>
    <p:embeddedFont>
      <p:font typeface="Muli Semi-Bold" charset="1" panose="00000700000000000000"/>
      <p:regular r:id="rId38"/>
    </p:embeddedFont>
    <p:embeddedFont>
      <p:font typeface="Muli Semi-Bold Italics" charset="1" panose="00000700000000000000"/>
      <p:regular r:id="rId39"/>
    </p:embeddedFont>
    <p:embeddedFont>
      <p:font typeface="Muli Ultra-Bold" charset="1" panose="00000900000000000000"/>
      <p:regular r:id="rId40"/>
    </p:embeddedFont>
    <p:embeddedFont>
      <p:font typeface="Muli Ultra-Bold Italics" charset="1" panose="00000900000000000000"/>
      <p:regular r:id="rId41"/>
    </p:embeddedFont>
    <p:embeddedFont>
      <p:font typeface="Muli Heavy" charset="1" panose="00000A00000000000000"/>
      <p:regular r:id="rId42"/>
    </p:embeddedFont>
    <p:embeddedFont>
      <p:font typeface="Muli Heavy Italics" charset="1" panose="00000A0000000000000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slides/slide1.xml" Type="http://schemas.openxmlformats.org/officeDocument/2006/relationships/slide"/><Relationship Id="rId45" Target="slides/slide2.xml" Type="http://schemas.openxmlformats.org/officeDocument/2006/relationships/slide"/><Relationship Id="rId46" Target="slides/slide3.xml" Type="http://schemas.openxmlformats.org/officeDocument/2006/relationships/slide"/><Relationship Id="rId47" Target="slides/slide4.xml" Type="http://schemas.openxmlformats.org/officeDocument/2006/relationships/slide"/><Relationship Id="rId48" Target="slides/slide5.xml" Type="http://schemas.openxmlformats.org/officeDocument/2006/relationships/slide"/><Relationship Id="rId49" Target="slides/slide6.xml" Type="http://schemas.openxmlformats.org/officeDocument/2006/relationships/slide"/><Relationship Id="rId5" Target="tableStyles.xml" Type="http://schemas.openxmlformats.org/officeDocument/2006/relationships/tableStyles"/><Relationship Id="rId50" Target="slides/slide7.xml" Type="http://schemas.openxmlformats.org/officeDocument/2006/relationships/slide"/><Relationship Id="rId51" Target="slides/slide8.xml" Type="http://schemas.openxmlformats.org/officeDocument/2006/relationships/slide"/><Relationship Id="rId52" Target="slides/slide9.xml" Type="http://schemas.openxmlformats.org/officeDocument/2006/relationships/slide"/><Relationship Id="rId53" Target="slides/slide10.xml" Type="http://schemas.openxmlformats.org/officeDocument/2006/relationships/slide"/><Relationship Id="rId54" Target="slides/slide11.xml" Type="http://schemas.openxmlformats.org/officeDocument/2006/relationships/slide"/><Relationship Id="rId55" Target="slides/slide12.xml" Type="http://schemas.openxmlformats.org/officeDocument/2006/relationships/slide"/><Relationship Id="rId56" Target="slides/slide13.xml" Type="http://schemas.openxmlformats.org/officeDocument/2006/relationships/slide"/><Relationship Id="rId57" Target="slides/slide14.xml" Type="http://schemas.openxmlformats.org/officeDocument/2006/relationships/slide"/><Relationship Id="rId58" Target="slides/slide15.xml" Type="http://schemas.openxmlformats.org/officeDocument/2006/relationships/slide"/><Relationship Id="rId59" Target="slides/slide16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726078" y="1272102"/>
            <a:ext cx="10749819" cy="2100252"/>
            <a:chOff x="0" y="0"/>
            <a:chExt cx="2831228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09725" y="2161975"/>
            <a:ext cx="7509392" cy="5963051"/>
            <a:chOff x="0" y="0"/>
            <a:chExt cx="10012522" cy="7950734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3362" t="0" r="13362" b="0"/>
            <a:stretch>
              <a:fillRect/>
            </a:stretch>
          </p:blipFill>
          <p:spPr>
            <a:xfrm flipH="false" flipV="false">
              <a:off x="0" y="0"/>
              <a:ext cx="10012522" cy="7950734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0648598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477528" y="778025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8700" y="870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19317" y="2867135"/>
            <a:ext cx="6902736" cy="3677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11"/>
              </a:lnSpc>
            </a:pPr>
            <a:r>
              <a:rPr lang="en-US" sz="8076">
                <a:solidFill>
                  <a:srgbClr val="272B64"/>
                </a:solidFill>
                <a:latin typeface="Raleway Bold"/>
              </a:rPr>
              <a:t>AMAZON STOCK PRICE PREDICTIONS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19317" y="7022749"/>
            <a:ext cx="5523948" cy="663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44"/>
              </a:lnSpc>
              <a:spcBef>
                <a:spcPct val="0"/>
              </a:spcBef>
            </a:pPr>
            <a:r>
              <a:rPr lang="en-US" sz="3888">
                <a:solidFill>
                  <a:srgbClr val="E8F0FF"/>
                </a:solidFill>
                <a:latin typeface="Raleway Bold"/>
              </a:rPr>
              <a:t>18 OCTOBER 2023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057392" y="8101316"/>
            <a:ext cx="5258211" cy="655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2"/>
              </a:lnSpc>
              <a:spcBef>
                <a:spcPct val="0"/>
              </a:spcBef>
            </a:pPr>
            <a:r>
              <a:rPr lang="en-US" sz="3801">
                <a:solidFill>
                  <a:srgbClr val="272B64"/>
                </a:solidFill>
                <a:latin typeface="Raleway Bold"/>
              </a:rPr>
              <a:t>BY BULLS AND BEARS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44117" y="495977"/>
            <a:ext cx="12208078" cy="2100252"/>
            <a:chOff x="0" y="0"/>
            <a:chExt cx="3215296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5296" cy="553153"/>
            </a:xfrm>
            <a:custGeom>
              <a:avLst/>
              <a:gdLst/>
              <a:ahLst/>
              <a:cxnLst/>
              <a:rect r="r" b="b" t="t" l="l"/>
              <a:pathLst>
                <a:path h="553153" w="3215296">
                  <a:moveTo>
                    <a:pt x="0" y="0"/>
                  </a:moveTo>
                  <a:lnTo>
                    <a:pt x="3215296" y="0"/>
                  </a:lnTo>
                  <a:lnTo>
                    <a:pt x="321529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15296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763106" y="901200"/>
            <a:ext cx="4993632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MODELING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12230"/>
            <a:ext cx="15040504" cy="68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53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966104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36761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3053605"/>
            <a:ext cx="15040504" cy="6118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59"/>
              </a:lnSpc>
            </a:pPr>
            <a:r>
              <a:rPr lang="en-US" sz="4899">
                <a:solidFill>
                  <a:srgbClr val="272B64"/>
                </a:solidFill>
                <a:latin typeface="Raleway Bold"/>
              </a:rPr>
              <a:t>Models Used </a:t>
            </a:r>
          </a:p>
          <a:p>
            <a:pPr marL="842010" indent="-421005" lvl="1">
              <a:lnSpc>
                <a:spcPts val="7098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Baseline Model - SARIMA-1</a:t>
            </a:r>
          </a:p>
          <a:p>
            <a:pPr marL="842010" indent="-421005" lvl="1">
              <a:lnSpc>
                <a:spcPts val="7098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Tuned model - SARIMA-2</a:t>
            </a:r>
          </a:p>
          <a:p>
            <a:pPr marL="842010" indent="-421005" lvl="1">
              <a:lnSpc>
                <a:spcPts val="7098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FB Prophet</a:t>
            </a:r>
          </a:p>
          <a:p>
            <a:pPr marL="842010" indent="-421005" lvl="1">
              <a:lnSpc>
                <a:spcPts val="7098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Simple Recurrent Neural Network</a:t>
            </a:r>
          </a:p>
          <a:p>
            <a:pPr marL="842010" indent="-421005" lvl="1">
              <a:lnSpc>
                <a:spcPts val="7098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Long Short Term Memory(LSTM) - Original Features</a:t>
            </a:r>
          </a:p>
          <a:p>
            <a:pPr marL="842010" indent="-421005" lvl="1">
              <a:lnSpc>
                <a:spcPts val="7098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LSTM - Important features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44117" y="495977"/>
            <a:ext cx="12208078" cy="2100252"/>
            <a:chOff x="0" y="0"/>
            <a:chExt cx="3215296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5296" cy="553153"/>
            </a:xfrm>
            <a:custGeom>
              <a:avLst/>
              <a:gdLst/>
              <a:ahLst/>
              <a:cxnLst/>
              <a:rect r="r" b="b" t="t" l="l"/>
              <a:pathLst>
                <a:path h="553153" w="3215296">
                  <a:moveTo>
                    <a:pt x="0" y="0"/>
                  </a:moveTo>
                  <a:lnTo>
                    <a:pt x="3215296" y="0"/>
                  </a:lnTo>
                  <a:lnTo>
                    <a:pt x="321529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15296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66104" y="9258300"/>
            <a:ext cx="10749819" cy="2100252"/>
            <a:chOff x="0" y="0"/>
            <a:chExt cx="2831228" cy="5531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336761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462593" y="2715184"/>
          <a:ext cx="12481918" cy="6424160"/>
        </p:xfrm>
        <a:graphic>
          <a:graphicData uri="http://schemas.openxmlformats.org/drawingml/2006/table">
            <a:tbl>
              <a:tblPr/>
              <a:tblGrid>
                <a:gridCol w="3514340"/>
                <a:gridCol w="1469351"/>
                <a:gridCol w="1440489"/>
                <a:gridCol w="1757568"/>
                <a:gridCol w="1789813"/>
                <a:gridCol w="2510356"/>
              </a:tblGrid>
              <a:tr h="117856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459"/>
                        </a:lnSpc>
                        <a:defRPr/>
                      </a:pPr>
                      <a:r>
                        <a:rPr lang="en-US" sz="3899">
                          <a:solidFill>
                            <a:srgbClr val="000000"/>
                          </a:solidFill>
                          <a:latin typeface="Roboto Bold"/>
                        </a:rPr>
                        <a:t>Model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459"/>
                        </a:lnSpc>
                        <a:defRPr/>
                      </a:pPr>
                      <a:r>
                        <a:rPr lang="en-US" sz="3900">
                          <a:solidFill>
                            <a:srgbClr val="000000"/>
                          </a:solidFill>
                          <a:latin typeface="Roboto Bold"/>
                        </a:rPr>
                        <a:t>MAE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459"/>
                        </a:lnSpc>
                        <a:defRPr/>
                      </a:pPr>
                      <a:r>
                        <a:rPr lang="en-US" sz="3900">
                          <a:solidFill>
                            <a:srgbClr val="000000"/>
                          </a:solidFill>
                          <a:latin typeface="Roboto Bold"/>
                        </a:rPr>
                        <a:t>MSE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459"/>
                        </a:lnSpc>
                        <a:defRPr/>
                      </a:pPr>
                      <a:r>
                        <a:rPr lang="en-US" sz="3900">
                          <a:solidFill>
                            <a:srgbClr val="000000"/>
                          </a:solidFill>
                          <a:latin typeface="Roboto Bold"/>
                        </a:rPr>
                        <a:t>RMSE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459"/>
                        </a:lnSpc>
                        <a:defRPr/>
                      </a:pPr>
                      <a:r>
                        <a:rPr lang="en-US" sz="3900">
                          <a:solidFill>
                            <a:srgbClr val="000000"/>
                          </a:solidFill>
                          <a:latin typeface="Roboto Bold"/>
                        </a:rPr>
                        <a:t>MAPE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459"/>
                        </a:lnSpc>
                        <a:defRPr/>
                      </a:pPr>
                      <a:r>
                        <a:rPr lang="en-US" sz="3900">
                          <a:solidFill>
                            <a:srgbClr val="000000"/>
                          </a:solidFill>
                          <a:latin typeface="Roboto Bold"/>
                        </a:rPr>
                        <a:t>R2-Score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553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Baseline - SARIMA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0.0506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0.0047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0.0683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9.6815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0.0016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553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SARIMA 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0.0506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0.0047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0.0683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9.6815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0.0025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553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FB Prophet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0.0551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0.0058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0.0760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10.5142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-0.0138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445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Simple RNN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0.0779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0.0107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0.1033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14.7780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-0.0471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445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LSTM - Original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0.0779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0.0133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0.1153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23.1175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-0.0025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006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LSTM - Important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0.0779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0.0103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0.1013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14.9543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Roboto Bold"/>
                        </a:rPr>
                        <a:t>-0.0036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481150" y="980968"/>
            <a:ext cx="8978408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MODEL EVALUATION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44117" y="495977"/>
            <a:ext cx="12208078" cy="2100252"/>
            <a:chOff x="0" y="0"/>
            <a:chExt cx="3215296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5296" cy="553153"/>
            </a:xfrm>
            <a:custGeom>
              <a:avLst/>
              <a:gdLst/>
              <a:ahLst/>
              <a:cxnLst/>
              <a:rect r="r" b="b" t="t" l="l"/>
              <a:pathLst>
                <a:path h="553153" w="3215296">
                  <a:moveTo>
                    <a:pt x="0" y="0"/>
                  </a:moveTo>
                  <a:lnTo>
                    <a:pt x="3215296" y="0"/>
                  </a:lnTo>
                  <a:lnTo>
                    <a:pt x="321529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15296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763106" y="901200"/>
            <a:ext cx="6204310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CONCLUSIONS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12230"/>
            <a:ext cx="15040504" cy="68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53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966104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36761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2822686"/>
            <a:ext cx="15040504" cy="5999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2010" indent="-421005" lvl="1">
              <a:lnSpc>
                <a:spcPts val="6864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The SARIMA-2 model performed the best for short-term Am</a:t>
            </a:r>
            <a:r>
              <a:rPr lang="en-US" sz="3900">
                <a:solidFill>
                  <a:srgbClr val="272B64"/>
                </a:solidFill>
                <a:latin typeface="Raleway Bold"/>
              </a:rPr>
              <a:t>azon stock price prediction.</a:t>
            </a:r>
          </a:p>
          <a:p>
            <a:pPr marL="842010" indent="-421005" lvl="1">
              <a:lnSpc>
                <a:spcPts val="6864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The top 8 features that highly influenced the price predictions are Close, High, Returns, Rolling_Std, Volume, Open, ROC, and RSI.</a:t>
            </a:r>
          </a:p>
          <a:p>
            <a:pPr marL="842010" indent="-421005" lvl="1">
              <a:lnSpc>
                <a:spcPts val="6864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Long-term predictions with SARIMA-2 brought wide variations.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44117" y="495977"/>
            <a:ext cx="12208078" cy="2100252"/>
            <a:chOff x="0" y="0"/>
            <a:chExt cx="3215296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5296" cy="553153"/>
            </a:xfrm>
            <a:custGeom>
              <a:avLst/>
              <a:gdLst/>
              <a:ahLst/>
              <a:cxnLst/>
              <a:rect r="r" b="b" t="t" l="l"/>
              <a:pathLst>
                <a:path h="553153" w="3215296">
                  <a:moveTo>
                    <a:pt x="0" y="0"/>
                  </a:moveTo>
                  <a:lnTo>
                    <a:pt x="3215296" y="0"/>
                  </a:lnTo>
                  <a:lnTo>
                    <a:pt x="321529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15296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01479" y="885825"/>
            <a:ext cx="8948462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RECOMMENDATIONS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12230"/>
            <a:ext cx="15040504" cy="68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53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966104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36761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2832211"/>
            <a:ext cx="15040504" cy="6199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2" indent="-377826" lvl="1">
              <a:lnSpc>
                <a:spcPts val="6160"/>
              </a:lnSpc>
              <a:buFont typeface="Arial"/>
              <a:buChar char="•"/>
            </a:pPr>
            <a:r>
              <a:rPr lang="en-US" sz="3500">
                <a:solidFill>
                  <a:srgbClr val="272B64"/>
                </a:solidFill>
                <a:latin typeface="Raleway Bold"/>
              </a:rPr>
              <a:t>Investors and financial institutions can use the model for short-term prediction of Amazon stock prices to determine the general trend.</a:t>
            </a:r>
          </a:p>
          <a:p>
            <a:pPr marL="755652" indent="-377826" lvl="1">
              <a:lnSpc>
                <a:spcPts val="6160"/>
              </a:lnSpc>
              <a:buFont typeface="Arial"/>
              <a:buChar char="•"/>
            </a:pPr>
            <a:r>
              <a:rPr lang="en-US" sz="3500">
                <a:solidFill>
                  <a:srgbClr val="272B64"/>
                </a:solidFill>
                <a:latin typeface="Raleway Bold"/>
              </a:rPr>
              <a:t>Our deployment models can also be improved and used for predicting other stock markets.</a:t>
            </a:r>
          </a:p>
          <a:p>
            <a:pPr marL="755652" indent="-377826" lvl="1">
              <a:lnSpc>
                <a:spcPts val="6160"/>
              </a:lnSpc>
              <a:buFont typeface="Arial"/>
              <a:buChar char="•"/>
            </a:pPr>
            <a:r>
              <a:rPr lang="en-US" sz="3500">
                <a:solidFill>
                  <a:srgbClr val="272B64"/>
                </a:solidFill>
                <a:latin typeface="Raleway Bold"/>
              </a:rPr>
              <a:t>More data is required for better performance of the LSTM model.</a:t>
            </a:r>
          </a:p>
          <a:p>
            <a:pPr marL="755652" indent="-377826" lvl="1">
              <a:lnSpc>
                <a:spcPts val="6160"/>
              </a:lnSpc>
              <a:buFont typeface="Arial"/>
              <a:buChar char="•"/>
            </a:pPr>
            <a:r>
              <a:rPr lang="en-US" sz="3500">
                <a:solidFill>
                  <a:srgbClr val="272B64"/>
                </a:solidFill>
                <a:latin typeface="Raleway Bold"/>
              </a:rPr>
              <a:t>Carry out sentimental analysis alongside the model to factor in the impact of news and public sentiment on stock prices changes.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44117" y="495977"/>
            <a:ext cx="12208078" cy="2100252"/>
            <a:chOff x="0" y="0"/>
            <a:chExt cx="3215296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5296" cy="553153"/>
            </a:xfrm>
            <a:custGeom>
              <a:avLst/>
              <a:gdLst/>
              <a:ahLst/>
              <a:cxnLst/>
              <a:rect r="r" b="b" t="t" l="l"/>
              <a:pathLst>
                <a:path h="553153" w="3215296">
                  <a:moveTo>
                    <a:pt x="0" y="0"/>
                  </a:moveTo>
                  <a:lnTo>
                    <a:pt x="3215296" y="0"/>
                  </a:lnTo>
                  <a:lnTo>
                    <a:pt x="321529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15296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01479" y="885825"/>
            <a:ext cx="8948462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LIMITATIONS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12230"/>
            <a:ext cx="15040504" cy="68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53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966104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36761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2784586"/>
            <a:ext cx="15040504" cy="449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2010" indent="-421005" lvl="1">
              <a:lnSpc>
                <a:spcPts val="7215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Time series machine learning models are computationally expensive and require time to optimize.</a:t>
            </a:r>
          </a:p>
          <a:p>
            <a:pPr>
              <a:lnSpc>
                <a:spcPts val="7215"/>
              </a:lnSpc>
            </a:pPr>
          </a:p>
          <a:p>
            <a:pPr marL="842010" indent="-421005" lvl="1">
              <a:lnSpc>
                <a:spcPts val="7215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Stock prices are also affected by external factors such as war and disease, which are difficult to predict.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937935" y="495977"/>
            <a:ext cx="12208078" cy="2100252"/>
            <a:chOff x="0" y="0"/>
            <a:chExt cx="3215296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5296" cy="553153"/>
            </a:xfrm>
            <a:custGeom>
              <a:avLst/>
              <a:gdLst/>
              <a:ahLst/>
              <a:cxnLst/>
              <a:rect r="r" b="b" t="t" l="l"/>
              <a:pathLst>
                <a:path h="553153" w="3215296">
                  <a:moveTo>
                    <a:pt x="0" y="0"/>
                  </a:moveTo>
                  <a:lnTo>
                    <a:pt x="3215296" y="0"/>
                  </a:lnTo>
                  <a:lnTo>
                    <a:pt x="321529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15296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07662" y="885825"/>
            <a:ext cx="8948462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FUTURE WORK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4883" y="2912230"/>
            <a:ext cx="15040504" cy="68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53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872286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242944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34883" y="2784586"/>
            <a:ext cx="15040504" cy="449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2010" indent="-421005" lvl="1">
              <a:lnSpc>
                <a:spcPts val="7215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Incorporate external factors into models</a:t>
            </a:r>
          </a:p>
          <a:p>
            <a:pPr>
              <a:lnSpc>
                <a:spcPts val="7215"/>
              </a:lnSpc>
            </a:pPr>
          </a:p>
          <a:p>
            <a:pPr marL="842010" indent="-421005" lvl="1">
              <a:lnSpc>
                <a:spcPts val="7215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Collect and integrate more data sources</a:t>
            </a:r>
          </a:p>
          <a:p>
            <a:pPr>
              <a:lnSpc>
                <a:spcPts val="7215"/>
              </a:lnSpc>
            </a:pPr>
          </a:p>
          <a:p>
            <a:pPr marL="842010" indent="-421005" lvl="1">
              <a:lnSpc>
                <a:spcPts val="7215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Develop multi-market predictive models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72B6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14820" y="4435453"/>
            <a:ext cx="3165296" cy="3165296"/>
          </a:xfrm>
          <a:custGeom>
            <a:avLst/>
            <a:gdLst/>
            <a:ahLst/>
            <a:cxnLst/>
            <a:rect r="r" b="b" t="t" l="l"/>
            <a:pathLst>
              <a:path h="3165296" w="3165296">
                <a:moveTo>
                  <a:pt x="0" y="0"/>
                </a:moveTo>
                <a:lnTo>
                  <a:pt x="3165296" y="0"/>
                </a:lnTo>
                <a:lnTo>
                  <a:pt x="3165296" y="3165296"/>
                </a:lnTo>
                <a:lnTo>
                  <a:pt x="0" y="31652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399412" y="1611890"/>
            <a:ext cx="10434893" cy="130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543"/>
              </a:lnSpc>
            </a:pPr>
            <a:r>
              <a:rPr lang="en-US" sz="7530" spc="459">
                <a:solidFill>
                  <a:srgbClr val="FFFFFF"/>
                </a:solidFill>
                <a:latin typeface="Now Bold"/>
              </a:rPr>
              <a:t>Thank You!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37828" y="3629525"/>
            <a:ext cx="6261724" cy="5027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85"/>
              </a:lnSpc>
            </a:pPr>
            <a:r>
              <a:rPr lang="en-US" sz="4060">
                <a:solidFill>
                  <a:srgbClr val="FFFFFF"/>
                </a:solidFill>
                <a:latin typeface="Canva Sans Bold"/>
              </a:rPr>
              <a:t>ihellenmwangi </a:t>
            </a:r>
          </a:p>
          <a:p>
            <a:pPr>
              <a:lnSpc>
                <a:spcPts val="5685"/>
              </a:lnSpc>
            </a:pPr>
            <a:r>
              <a:rPr lang="en-US" sz="4060">
                <a:solidFill>
                  <a:srgbClr val="FFFFFF"/>
                </a:solidFill>
                <a:latin typeface="Canva Sans Bold"/>
              </a:rPr>
              <a:t>Karapia3 </a:t>
            </a:r>
          </a:p>
          <a:p>
            <a:pPr>
              <a:lnSpc>
                <a:spcPts val="5685"/>
              </a:lnSpc>
            </a:pPr>
            <a:r>
              <a:rPr lang="en-US" sz="4060">
                <a:solidFill>
                  <a:srgbClr val="FFFFFF"/>
                </a:solidFill>
                <a:latin typeface="Canva Sans Bold"/>
              </a:rPr>
              <a:t>4kipkorir </a:t>
            </a:r>
          </a:p>
          <a:p>
            <a:pPr>
              <a:lnSpc>
                <a:spcPts val="5685"/>
              </a:lnSpc>
            </a:pPr>
            <a:r>
              <a:rPr lang="en-US" sz="4060">
                <a:solidFill>
                  <a:srgbClr val="FFFFFF"/>
                </a:solidFill>
                <a:latin typeface="Canva Sans Bold"/>
              </a:rPr>
              <a:t>JaelAkech </a:t>
            </a:r>
          </a:p>
          <a:p>
            <a:pPr>
              <a:lnSpc>
                <a:spcPts val="5685"/>
              </a:lnSpc>
            </a:pPr>
            <a:r>
              <a:rPr lang="en-US" sz="4060">
                <a:solidFill>
                  <a:srgbClr val="FFFFFF"/>
                </a:solidFill>
                <a:latin typeface="Canva Sans Bold"/>
              </a:rPr>
              <a:t>Ntobias1 </a:t>
            </a:r>
          </a:p>
          <a:p>
            <a:pPr>
              <a:lnSpc>
                <a:spcPts val="5685"/>
              </a:lnSpc>
            </a:pPr>
            <a:r>
              <a:rPr lang="en-US" sz="4060">
                <a:solidFill>
                  <a:srgbClr val="FFFFFF"/>
                </a:solidFill>
                <a:latin typeface="Canva Sans Bold"/>
              </a:rPr>
              <a:t>AlanOmondiMoringa254 </a:t>
            </a:r>
          </a:p>
          <a:p>
            <a:pPr>
              <a:lnSpc>
                <a:spcPts val="5685"/>
              </a:lnSpc>
            </a:pPr>
            <a:r>
              <a:rPr lang="en-US" sz="4060">
                <a:solidFill>
                  <a:srgbClr val="FFFFFF"/>
                </a:solidFill>
                <a:latin typeface="Canva Sans Bold"/>
              </a:rPr>
              <a:t>kuriawaruchu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57211" y="-690094"/>
            <a:ext cx="14233150" cy="11784926"/>
            <a:chOff x="0" y="0"/>
            <a:chExt cx="3748649" cy="31038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48649" cy="3103849"/>
            </a:xfrm>
            <a:custGeom>
              <a:avLst/>
              <a:gdLst/>
              <a:ahLst/>
              <a:cxnLst/>
              <a:rect r="r" b="b" t="t" l="l"/>
              <a:pathLst>
                <a:path h="3103849" w="3748649">
                  <a:moveTo>
                    <a:pt x="0" y="0"/>
                  </a:moveTo>
                  <a:lnTo>
                    <a:pt x="3748649" y="0"/>
                  </a:lnTo>
                  <a:lnTo>
                    <a:pt x="3748649" y="3103849"/>
                  </a:lnTo>
                  <a:lnTo>
                    <a:pt x="0" y="3103849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748649" cy="31609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614300" y="-690094"/>
            <a:ext cx="8133762" cy="11305710"/>
            <a:chOff x="0" y="0"/>
            <a:chExt cx="10845016" cy="1507428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27684" t="0" r="28787" b="9171"/>
            <a:stretch>
              <a:fillRect/>
            </a:stretch>
          </p:blipFill>
          <p:spPr>
            <a:xfrm flipH="false" flipV="false">
              <a:off x="0" y="0"/>
              <a:ext cx="10845016" cy="15074280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1028700" y="857250"/>
            <a:ext cx="10301902" cy="1329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704"/>
              </a:lnSpc>
              <a:spcBef>
                <a:spcPct val="0"/>
              </a:spcBef>
            </a:pPr>
            <a:r>
              <a:rPr lang="en-US" sz="7646">
                <a:solidFill>
                  <a:srgbClr val="E8F0FF"/>
                </a:solidFill>
                <a:latin typeface="Raleway Bold"/>
              </a:rPr>
              <a:t>TEAM MEMBERS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51441" y="2404460"/>
            <a:ext cx="7792559" cy="6793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1680" indent="-470840" lvl="1">
              <a:lnSpc>
                <a:spcPts val="7763"/>
              </a:lnSpc>
              <a:buFont typeface="Arial"/>
              <a:buChar char="•"/>
            </a:pPr>
            <a:r>
              <a:rPr lang="en-US" sz="4361">
                <a:solidFill>
                  <a:srgbClr val="E8F0FF"/>
                </a:solidFill>
                <a:latin typeface="Raleway Bold"/>
              </a:rPr>
              <a:t>Sammy Sifuna</a:t>
            </a:r>
          </a:p>
          <a:p>
            <a:pPr marL="941680" indent="-470840" lvl="1">
              <a:lnSpc>
                <a:spcPts val="7763"/>
              </a:lnSpc>
              <a:buFont typeface="Arial"/>
              <a:buChar char="•"/>
            </a:pPr>
            <a:r>
              <a:rPr lang="en-US" sz="4361">
                <a:solidFill>
                  <a:srgbClr val="E8F0FF"/>
                </a:solidFill>
                <a:latin typeface="Raleway Bold"/>
              </a:rPr>
              <a:t>Tobias Ng’ong’a</a:t>
            </a:r>
          </a:p>
          <a:p>
            <a:pPr marL="941680" indent="-470840" lvl="1">
              <a:lnSpc>
                <a:spcPts val="7763"/>
              </a:lnSpc>
              <a:buFont typeface="Arial"/>
              <a:buChar char="•"/>
            </a:pPr>
            <a:r>
              <a:rPr lang="en-US" sz="4361">
                <a:solidFill>
                  <a:srgbClr val="E8F0FF"/>
                </a:solidFill>
                <a:latin typeface="Raleway Bold"/>
              </a:rPr>
              <a:t>Waruchu Kuria</a:t>
            </a:r>
          </a:p>
          <a:p>
            <a:pPr marL="941680" indent="-470840" lvl="1">
              <a:lnSpc>
                <a:spcPts val="7763"/>
              </a:lnSpc>
              <a:buFont typeface="Arial"/>
              <a:buChar char="•"/>
            </a:pPr>
            <a:r>
              <a:rPr lang="en-US" sz="4361">
                <a:solidFill>
                  <a:srgbClr val="E8F0FF"/>
                </a:solidFill>
                <a:latin typeface="Raleway Bold"/>
              </a:rPr>
              <a:t>Denis Kipkorir</a:t>
            </a:r>
          </a:p>
          <a:p>
            <a:pPr marL="941680" indent="-470840" lvl="1">
              <a:lnSpc>
                <a:spcPts val="7763"/>
              </a:lnSpc>
              <a:buFont typeface="Arial"/>
              <a:buChar char="•"/>
            </a:pPr>
            <a:r>
              <a:rPr lang="en-US" sz="4361">
                <a:solidFill>
                  <a:srgbClr val="E8F0FF"/>
                </a:solidFill>
                <a:latin typeface="Raleway Bold"/>
              </a:rPr>
              <a:t>Hellen Mwangi</a:t>
            </a:r>
          </a:p>
          <a:p>
            <a:pPr marL="941680" indent="-470840" lvl="1">
              <a:lnSpc>
                <a:spcPts val="7763"/>
              </a:lnSpc>
              <a:buFont typeface="Arial"/>
              <a:buChar char="•"/>
            </a:pPr>
            <a:r>
              <a:rPr lang="en-US" sz="4361">
                <a:solidFill>
                  <a:srgbClr val="E8F0FF"/>
                </a:solidFill>
                <a:latin typeface="Raleway Bold"/>
              </a:rPr>
              <a:t>Alan Omondi</a:t>
            </a:r>
          </a:p>
          <a:p>
            <a:pPr marL="941680" indent="-470840" lvl="1">
              <a:lnSpc>
                <a:spcPts val="7763"/>
              </a:lnSpc>
              <a:buFont typeface="Arial"/>
              <a:buChar char="•"/>
            </a:pPr>
            <a:r>
              <a:rPr lang="en-US" sz="4361">
                <a:solidFill>
                  <a:srgbClr val="E8F0FF"/>
                </a:solidFill>
                <a:latin typeface="Raleway Bold"/>
              </a:rPr>
              <a:t>Jael Akech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28700" y="870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55414" y="8840762"/>
            <a:ext cx="10184208" cy="1087645"/>
            <a:chOff x="0" y="0"/>
            <a:chExt cx="2682261" cy="2864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2261" cy="286458"/>
            </a:xfrm>
            <a:custGeom>
              <a:avLst/>
              <a:gdLst/>
              <a:ahLst/>
              <a:cxnLst/>
              <a:rect r="r" b="b" t="t" l="l"/>
              <a:pathLst>
                <a:path h="286458" w="2682261">
                  <a:moveTo>
                    <a:pt x="0" y="0"/>
                  </a:moveTo>
                  <a:lnTo>
                    <a:pt x="2682261" y="0"/>
                  </a:lnTo>
                  <a:lnTo>
                    <a:pt x="2682261" y="286458"/>
                  </a:lnTo>
                  <a:lnTo>
                    <a:pt x="0" y="286458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682261" cy="3340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296058" y="-478324"/>
            <a:ext cx="10184208" cy="1507024"/>
            <a:chOff x="0" y="0"/>
            <a:chExt cx="2682261" cy="3969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82261" cy="396912"/>
            </a:xfrm>
            <a:custGeom>
              <a:avLst/>
              <a:gdLst/>
              <a:ahLst/>
              <a:cxnLst/>
              <a:rect r="r" b="b" t="t" l="l"/>
              <a:pathLst>
                <a:path h="396912" w="2682261">
                  <a:moveTo>
                    <a:pt x="0" y="0"/>
                  </a:moveTo>
                  <a:lnTo>
                    <a:pt x="2682261" y="0"/>
                  </a:lnTo>
                  <a:lnTo>
                    <a:pt x="2682261" y="396912"/>
                  </a:lnTo>
                  <a:lnTo>
                    <a:pt x="0" y="396912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682261" cy="4445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925448" y="609321"/>
            <a:ext cx="6168426" cy="8775263"/>
            <a:chOff x="0" y="0"/>
            <a:chExt cx="8224568" cy="11700351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30259" t="0" r="30259" b="0"/>
            <a:stretch>
              <a:fillRect/>
            </a:stretch>
          </p:blipFill>
          <p:spPr>
            <a:xfrm flipH="false" flipV="false">
              <a:off x="0" y="0"/>
              <a:ext cx="8224568" cy="11700351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505916" y="33578"/>
            <a:ext cx="8382234" cy="912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68"/>
              </a:lnSpc>
              <a:spcBef>
                <a:spcPct val="0"/>
              </a:spcBef>
            </a:pPr>
            <a:r>
              <a:rPr lang="en-US" sz="5334">
                <a:solidFill>
                  <a:srgbClr val="FFFFFF"/>
                </a:solidFill>
                <a:latin typeface="Raleway Bold"/>
              </a:rPr>
              <a:t>TABLE  OF CONTENTS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05916" y="1352017"/>
            <a:ext cx="4592021" cy="64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05916" y="6325899"/>
            <a:ext cx="3062405" cy="64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EDA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170102" y="4571711"/>
            <a:ext cx="3945605" cy="64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LIMITATIONS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05916" y="4628310"/>
            <a:ext cx="5224823" cy="1288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DATA UNDERSTANDING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164164" y="3415479"/>
            <a:ext cx="5268224" cy="64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RECOMMENDATION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70102" y="2259247"/>
            <a:ext cx="3945605" cy="64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CONCLUSION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05916" y="3708939"/>
            <a:ext cx="3669492" cy="64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OBJECTIVES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05916" y="2259247"/>
            <a:ext cx="4931171" cy="1288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BUSINESS PROBLEM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164164" y="1352017"/>
            <a:ext cx="3511712" cy="64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MODELING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028700" y="870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6170102" y="5974025"/>
            <a:ext cx="4278610" cy="64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1442" indent="-395721" lvl="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272B64"/>
                </a:solidFill>
                <a:latin typeface="Raleway Bold"/>
              </a:rPr>
              <a:t>FUTURE WORK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44117" y="495977"/>
            <a:ext cx="10749819" cy="2100252"/>
            <a:chOff x="0" y="0"/>
            <a:chExt cx="2831228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785385"/>
            <a:ext cx="6311455" cy="1203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793"/>
              </a:lnSpc>
              <a:spcBef>
                <a:spcPct val="0"/>
              </a:spcBef>
            </a:pPr>
            <a:r>
              <a:rPr lang="en-US" sz="6995">
                <a:solidFill>
                  <a:srgbClr val="E8F0FF"/>
                </a:solidFill>
                <a:latin typeface="Raleway Bold"/>
              </a:rPr>
              <a:t>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54699" y="2912230"/>
            <a:ext cx="13072537" cy="6149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74"/>
              </a:lnSpc>
            </a:pPr>
            <a:r>
              <a:rPr lang="en-US" sz="3910">
                <a:solidFill>
                  <a:srgbClr val="272B64"/>
                </a:solidFill>
                <a:latin typeface="Raleway Bold"/>
              </a:rPr>
              <a:t>Stock price prediction and analysis are important for investors and financial institutions. It involves forecasting future prices using various techniques.</a:t>
            </a:r>
          </a:p>
          <a:p>
            <a:pPr algn="just">
              <a:lnSpc>
                <a:spcPts val="5474"/>
              </a:lnSpc>
            </a:pPr>
          </a:p>
          <a:p>
            <a:pPr algn="just">
              <a:lnSpc>
                <a:spcPts val="5474"/>
              </a:lnSpc>
              <a:spcBef>
                <a:spcPct val="0"/>
              </a:spcBef>
            </a:pPr>
            <a:r>
              <a:rPr lang="en-US" sz="3910">
                <a:solidFill>
                  <a:srgbClr val="272B64"/>
                </a:solidFill>
                <a:latin typeface="Raleway Bold"/>
              </a:rPr>
              <a:t>Accurate stock price forecasts can have positive implications for investors and financial institutions. Stock price analysis helps investors and financial institutions make decisions about when to buy and sell shares.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966104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36761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44117" y="495977"/>
            <a:ext cx="11825584" cy="2100252"/>
            <a:chOff x="0" y="0"/>
            <a:chExt cx="3114557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14557" cy="553153"/>
            </a:xfrm>
            <a:custGeom>
              <a:avLst/>
              <a:gdLst/>
              <a:ahLst/>
              <a:cxnLst/>
              <a:rect r="r" b="b" t="t" l="l"/>
              <a:pathLst>
                <a:path h="553153" w="3114557">
                  <a:moveTo>
                    <a:pt x="0" y="0"/>
                  </a:moveTo>
                  <a:lnTo>
                    <a:pt x="3114557" y="0"/>
                  </a:lnTo>
                  <a:lnTo>
                    <a:pt x="311455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114557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1590" y="901200"/>
            <a:ext cx="10614514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BUSINESS PROBLEM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12230"/>
            <a:ext cx="15040504" cy="4909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53"/>
              </a:lnSpc>
            </a:pPr>
            <a:r>
              <a:rPr lang="en-US" sz="3967">
                <a:solidFill>
                  <a:srgbClr val="272B64"/>
                </a:solidFill>
                <a:latin typeface="Raleway Bold"/>
              </a:rPr>
              <a:t>Stock price prediction, especially short-term, is difficult due to market volatility. Investors require precise forecasts for Amazon stock decisions.</a:t>
            </a:r>
          </a:p>
          <a:p>
            <a:pPr algn="just">
              <a:lnSpc>
                <a:spcPts val="5553"/>
              </a:lnSpc>
            </a:pPr>
          </a:p>
          <a:p>
            <a:pPr algn="just">
              <a:lnSpc>
                <a:spcPts val="5553"/>
              </a:lnSpc>
              <a:spcBef>
                <a:spcPct val="0"/>
              </a:spcBef>
            </a:pPr>
            <a:r>
              <a:rPr lang="en-US" sz="3967">
                <a:solidFill>
                  <a:srgbClr val="272B64"/>
                </a:solidFill>
                <a:latin typeface="Raleway Bold"/>
              </a:rPr>
              <a:t>Creating dependable models for Amazon stock prediction aids informed investor decisions. Developing accurate models and their practical application is the challenge.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966104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36761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44117" y="495977"/>
            <a:ext cx="11825584" cy="2100252"/>
            <a:chOff x="0" y="0"/>
            <a:chExt cx="3114557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14557" cy="553153"/>
            </a:xfrm>
            <a:custGeom>
              <a:avLst/>
              <a:gdLst/>
              <a:ahLst/>
              <a:cxnLst/>
              <a:rect r="r" b="b" t="t" l="l"/>
              <a:pathLst>
                <a:path h="553153" w="3114557">
                  <a:moveTo>
                    <a:pt x="0" y="0"/>
                  </a:moveTo>
                  <a:lnTo>
                    <a:pt x="3114557" y="0"/>
                  </a:lnTo>
                  <a:lnTo>
                    <a:pt x="311455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114557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1590" y="901200"/>
            <a:ext cx="10614514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OBJECTIVES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12230"/>
            <a:ext cx="15040504" cy="68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53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966104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36761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3072655"/>
            <a:ext cx="15040504" cy="546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2010" indent="-421005" lvl="1">
              <a:lnSpc>
                <a:spcPts val="5459"/>
              </a:lnSpc>
              <a:spcBef>
                <a:spcPct val="0"/>
              </a:spcBef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To build and implement different models for Amazon stock price prediction.</a:t>
            </a:r>
          </a:p>
          <a:p>
            <a:pPr marL="842010" indent="-421005" lvl="1">
              <a:lnSpc>
                <a:spcPts val="5459"/>
              </a:lnSpc>
              <a:spcBef>
                <a:spcPct val="0"/>
              </a:spcBef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To evaluate the performance and accuracy of the models using MSE, RMSE, and R2 Score.</a:t>
            </a:r>
          </a:p>
          <a:p>
            <a:pPr marL="842010" indent="-421005" lvl="1">
              <a:lnSpc>
                <a:spcPts val="5459"/>
              </a:lnSpc>
              <a:spcBef>
                <a:spcPct val="0"/>
              </a:spcBef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To use the best performing model to forecast Amazon stock prices.</a:t>
            </a:r>
          </a:p>
          <a:p>
            <a:pPr marL="842010" indent="-421005" lvl="1">
              <a:lnSpc>
                <a:spcPts val="5459"/>
              </a:lnSpc>
              <a:buFont typeface="Arial"/>
              <a:buChar char="•"/>
            </a:pPr>
            <a:r>
              <a:rPr lang="en-US" sz="3900">
                <a:solidFill>
                  <a:srgbClr val="272B64"/>
                </a:solidFill>
                <a:latin typeface="Raleway Bold"/>
              </a:rPr>
              <a:t>To create a user-friendly dashboard/application for stakeholders to access predictions.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44117" y="495977"/>
            <a:ext cx="12208078" cy="2100252"/>
            <a:chOff x="0" y="0"/>
            <a:chExt cx="3215296" cy="553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5296" cy="553153"/>
            </a:xfrm>
            <a:custGeom>
              <a:avLst/>
              <a:gdLst/>
              <a:ahLst/>
              <a:cxnLst/>
              <a:rect r="r" b="b" t="t" l="l"/>
              <a:pathLst>
                <a:path h="553153" w="3215296">
                  <a:moveTo>
                    <a:pt x="0" y="0"/>
                  </a:moveTo>
                  <a:lnTo>
                    <a:pt x="3215296" y="0"/>
                  </a:lnTo>
                  <a:lnTo>
                    <a:pt x="321529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15296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1590" y="901200"/>
            <a:ext cx="10614514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DATA UNDERSTANDING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12230"/>
            <a:ext cx="15040504" cy="68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53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966104" y="9258300"/>
            <a:ext cx="10749819" cy="2100252"/>
            <a:chOff x="0" y="0"/>
            <a:chExt cx="2831228" cy="5531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31228" cy="553153"/>
            </a:xfrm>
            <a:custGeom>
              <a:avLst/>
              <a:gdLst/>
              <a:ahLst/>
              <a:cxnLst/>
              <a:rect r="r" b="b" t="t" l="l"/>
              <a:pathLst>
                <a:path h="553153" w="2831228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831228" cy="610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36761" y="102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3063130"/>
            <a:ext cx="15040504" cy="5249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8831" indent="-399416" lvl="1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272B64"/>
                </a:solidFill>
                <a:latin typeface="Raleway Bold"/>
              </a:rPr>
              <a:t>The data’s features are Date, Open price, High price, Low price, Close price, Adjusted Close price, and Volume.</a:t>
            </a:r>
          </a:p>
          <a:p>
            <a:pPr marL="798831" indent="-399416" lvl="1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272B64"/>
                </a:solidFill>
                <a:latin typeface="Raleway Bold"/>
              </a:rPr>
              <a:t>3,960 rows and 5 columns.</a:t>
            </a:r>
          </a:p>
          <a:p>
            <a:pPr marL="798831" indent="-399416" lvl="1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272B64"/>
                </a:solidFill>
                <a:latin typeface="Raleway Bold"/>
              </a:rPr>
              <a:t>All data is numerical.</a:t>
            </a:r>
          </a:p>
          <a:p>
            <a:pPr marL="798831" indent="-399416" lvl="1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272B64"/>
                </a:solidFill>
                <a:latin typeface="Raleway Bold"/>
              </a:rPr>
              <a:t>No</a:t>
            </a:r>
            <a:r>
              <a:rPr lang="en-US" sz="3700">
                <a:solidFill>
                  <a:srgbClr val="272B64"/>
                </a:solidFill>
                <a:latin typeface="Raleway Bold"/>
              </a:rPr>
              <a:t> missing values.</a:t>
            </a:r>
          </a:p>
          <a:p>
            <a:pPr marL="798831" indent="-399416" lvl="1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272B64"/>
                </a:solidFill>
                <a:latin typeface="Raleway Bold"/>
              </a:rPr>
              <a:t>No</a:t>
            </a:r>
            <a:r>
              <a:rPr lang="en-US" sz="3700">
                <a:solidFill>
                  <a:srgbClr val="272B64"/>
                </a:solidFill>
                <a:latin typeface="Raleway Bold"/>
              </a:rPr>
              <a:t> duplicates.</a:t>
            </a:r>
          </a:p>
          <a:p>
            <a:pPr marL="798831" indent="-399416" lvl="1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272B64"/>
                </a:solidFill>
                <a:latin typeface="Raleway Bold"/>
              </a:rPr>
              <a:t>The Date column is in DateTime format.</a:t>
            </a:r>
          </a:p>
          <a:p>
            <a:pPr marL="798831" indent="-399416" lvl="1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272B64"/>
                </a:solidFill>
                <a:latin typeface="Raleway Bold"/>
              </a:rPr>
              <a:t>The data extracted ranged between 2008 and 2023.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315506" y="373021"/>
            <a:ext cx="12208078" cy="1311358"/>
            <a:chOff x="0" y="0"/>
            <a:chExt cx="3215296" cy="3453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5296" cy="345378"/>
            </a:xfrm>
            <a:custGeom>
              <a:avLst/>
              <a:gdLst/>
              <a:ahLst/>
              <a:cxnLst/>
              <a:rect r="r" b="b" t="t" l="l"/>
              <a:pathLst>
                <a:path h="345378" w="3215296">
                  <a:moveTo>
                    <a:pt x="0" y="0"/>
                  </a:moveTo>
                  <a:lnTo>
                    <a:pt x="3215296" y="0"/>
                  </a:lnTo>
                  <a:lnTo>
                    <a:pt x="3215296" y="345378"/>
                  </a:lnTo>
                  <a:lnTo>
                    <a:pt x="0" y="345378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15296" cy="402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1824698"/>
            <a:ext cx="8435453" cy="5596728"/>
          </a:xfrm>
          <a:custGeom>
            <a:avLst/>
            <a:gdLst/>
            <a:ahLst/>
            <a:cxnLst/>
            <a:rect r="r" b="b" t="t" l="l"/>
            <a:pathLst>
              <a:path h="5596728" w="8435453">
                <a:moveTo>
                  <a:pt x="0" y="0"/>
                </a:moveTo>
                <a:lnTo>
                  <a:pt x="8435453" y="0"/>
                </a:lnTo>
                <a:lnTo>
                  <a:pt x="8435453" y="5596728"/>
                </a:lnTo>
                <a:lnTo>
                  <a:pt x="0" y="55967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32064" y="1824698"/>
            <a:ext cx="7027236" cy="5596728"/>
          </a:xfrm>
          <a:custGeom>
            <a:avLst/>
            <a:gdLst/>
            <a:ahLst/>
            <a:cxnLst/>
            <a:rect r="r" b="b" t="t" l="l"/>
            <a:pathLst>
              <a:path h="5596728" w="7027236">
                <a:moveTo>
                  <a:pt x="0" y="0"/>
                </a:moveTo>
                <a:lnTo>
                  <a:pt x="7027236" y="0"/>
                </a:lnTo>
                <a:lnTo>
                  <a:pt x="7027236" y="5596728"/>
                </a:lnTo>
                <a:lnTo>
                  <a:pt x="0" y="55967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39" r="0" b="-143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52475" y="537447"/>
            <a:ext cx="10614514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EDA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32064" y="7516676"/>
            <a:ext cx="7027236" cy="1989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>
                <a:solidFill>
                  <a:srgbClr val="272B64"/>
                </a:solidFill>
                <a:latin typeface="Canva Sans Bold"/>
              </a:rPr>
              <a:t>Amazon stock price has shown a gradual increase over the years, with a significant surge between 2018 and 2022, followed by a decline in early 2023 and a renewed increase towards the end of the year.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7516676"/>
            <a:ext cx="8435453" cy="789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>
                <a:solidFill>
                  <a:srgbClr val="272B64"/>
                </a:solidFill>
                <a:latin typeface="Canva Sans Bold"/>
              </a:rPr>
              <a:t>The Amazon stock price was mostly distributed 0-25 US dollars.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39310" y="9258300"/>
            <a:ext cx="12125678" cy="1784344"/>
            <a:chOff x="0" y="0"/>
            <a:chExt cx="3193594" cy="4699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93594" cy="469951"/>
            </a:xfrm>
            <a:custGeom>
              <a:avLst/>
              <a:gdLst/>
              <a:ahLst/>
              <a:cxnLst/>
              <a:rect r="r" b="b" t="t" l="l"/>
              <a:pathLst>
                <a:path h="469951" w="3193594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193594" cy="527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805908" y="-755644"/>
            <a:ext cx="12125678" cy="1784344"/>
            <a:chOff x="0" y="0"/>
            <a:chExt cx="3193594" cy="46995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93594" cy="469951"/>
            </a:xfrm>
            <a:custGeom>
              <a:avLst/>
              <a:gdLst/>
              <a:ahLst/>
              <a:cxnLst/>
              <a:rect r="r" b="b" t="t" l="l"/>
              <a:pathLst>
                <a:path h="469951" w="3193594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3193594" cy="527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8708700"/>
            <a:ext cx="2008504" cy="1099200"/>
          </a:xfrm>
          <a:custGeom>
            <a:avLst/>
            <a:gdLst/>
            <a:ahLst/>
            <a:cxnLst/>
            <a:rect r="r" b="b" t="t" l="l"/>
            <a:pathLst>
              <a:path h="1099200" w="2008504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95120" y="1807213"/>
            <a:ext cx="10808565" cy="7451087"/>
          </a:xfrm>
          <a:custGeom>
            <a:avLst/>
            <a:gdLst/>
            <a:ahLst/>
            <a:cxnLst/>
            <a:rect r="r" b="b" t="t" l="l"/>
            <a:pathLst>
              <a:path h="7451087" w="10808565">
                <a:moveTo>
                  <a:pt x="0" y="0"/>
                </a:moveTo>
                <a:lnTo>
                  <a:pt x="10808565" y="0"/>
                </a:lnTo>
                <a:lnTo>
                  <a:pt x="10808565" y="7451087"/>
                </a:lnTo>
                <a:lnTo>
                  <a:pt x="0" y="74510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489435" y="2147721"/>
            <a:ext cx="6615233" cy="5905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31"/>
              </a:lnSpc>
            </a:pPr>
            <a:r>
              <a:rPr lang="en-US" sz="3736">
                <a:solidFill>
                  <a:srgbClr val="272B64"/>
                </a:solidFill>
                <a:latin typeface="Raleway Bold"/>
              </a:rPr>
              <a:t>Amazon stock price is driven by the company's performance and the overall stock market.</a:t>
            </a:r>
            <a:r>
              <a:rPr lang="en-US" sz="3736">
                <a:solidFill>
                  <a:srgbClr val="272B64"/>
                </a:solidFill>
                <a:latin typeface="Raleway Bold"/>
              </a:rPr>
              <a:t> </a:t>
            </a:r>
          </a:p>
          <a:p>
            <a:pPr>
              <a:lnSpc>
                <a:spcPts val="5231"/>
              </a:lnSpc>
            </a:pPr>
          </a:p>
          <a:p>
            <a:pPr>
              <a:lnSpc>
                <a:spcPts val="5231"/>
              </a:lnSpc>
              <a:spcBef>
                <a:spcPct val="0"/>
              </a:spcBef>
            </a:pPr>
            <a:r>
              <a:rPr lang="en-US" sz="3736">
                <a:solidFill>
                  <a:srgbClr val="272B64"/>
                </a:solidFill>
                <a:latin typeface="Raleway Bold"/>
              </a:rPr>
              <a:t>When the company is doing well and the stock market is up, Amazon's stock price tends to go up.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1949473" y="-118232"/>
            <a:ext cx="10614514" cy="114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33"/>
              </a:lnSpc>
              <a:spcBef>
                <a:spcPct val="0"/>
              </a:spcBef>
            </a:pPr>
            <a:r>
              <a:rPr lang="en-US" sz="6595">
                <a:solidFill>
                  <a:srgbClr val="E8F0FF"/>
                </a:solidFill>
                <a:latin typeface="Raleway Bold"/>
              </a:rPr>
              <a:t>EDA (cont.)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DAFxjGpusOg</dc:identifier>
  <dcterms:modified xsi:type="dcterms:W3CDTF">2011-08-01T06:04:30Z</dcterms:modified>
  <cp:revision>1</cp:revision>
  <dc:title>Purple Professional Business Presentation</dc:title>
</cp:coreProperties>
</file>

<file path=docProps/thumbnail.jpeg>
</file>